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412" r:id="rId2"/>
    <p:sldId id="436" r:id="rId3"/>
    <p:sldId id="441" r:id="rId4"/>
    <p:sldId id="325" r:id="rId5"/>
    <p:sldId id="329" r:id="rId6"/>
    <p:sldId id="330" r:id="rId7"/>
    <p:sldId id="333" r:id="rId8"/>
    <p:sldId id="443" r:id="rId9"/>
    <p:sldId id="444" r:id="rId10"/>
    <p:sldId id="339" r:id="rId11"/>
    <p:sldId id="340" r:id="rId12"/>
    <p:sldId id="420" r:id="rId13"/>
    <p:sldId id="435" r:id="rId14"/>
    <p:sldId id="343" r:id="rId15"/>
    <p:sldId id="445" r:id="rId16"/>
    <p:sldId id="446" r:id="rId17"/>
    <p:sldId id="437" r:id="rId18"/>
    <p:sldId id="417" r:id="rId19"/>
    <p:sldId id="432" r:id="rId20"/>
    <p:sldId id="433" r:id="rId21"/>
    <p:sldId id="434" r:id="rId22"/>
    <p:sldId id="419" r:id="rId23"/>
    <p:sldId id="440" r:id="rId24"/>
    <p:sldId id="415" r:id="rId25"/>
    <p:sldId id="425" r:id="rId26"/>
    <p:sldId id="421" r:id="rId27"/>
    <p:sldId id="442" r:id="rId28"/>
    <p:sldId id="408" r:id="rId29"/>
    <p:sldId id="409" r:id="rId30"/>
    <p:sldId id="439" r:id="rId31"/>
    <p:sldId id="364" r:id="rId32"/>
    <p:sldId id="391" r:id="rId33"/>
    <p:sldId id="42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65741" autoAdjust="0"/>
  </p:normalViewPr>
  <p:slideViewPr>
    <p:cSldViewPr snapToGrid="0" snapToObjects="1">
      <p:cViewPr>
        <p:scale>
          <a:sx n="100" d="100"/>
          <a:sy n="100" d="100"/>
        </p:scale>
        <p:origin x="-1016"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152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03/02/15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one step further than</a:t>
            </a:r>
            <a:r>
              <a:rPr lang="en-US" baseline="0" dirty="0" smtClean="0"/>
              <a:t> that though and crowd sourced from the general public. </a:t>
            </a:r>
          </a:p>
          <a:p>
            <a:endParaRPr lang="en-US" baseline="0" dirty="0" smtClean="0"/>
          </a:p>
          <a:p>
            <a:endParaRPr lang="en-US" baseline="0" dirty="0" smtClean="0"/>
          </a:p>
          <a:p>
            <a:r>
              <a:rPr lang="en-US" baseline="0" dirty="0" smtClean="0"/>
              <a:t>We produced </a:t>
            </a:r>
            <a:r>
              <a:rPr lang="en-US" dirty="0" smtClean="0"/>
              <a:t> </a:t>
            </a:r>
            <a:r>
              <a:rPr lang="en-US" dirty="0" smtClean="0"/>
              <a:t>game we produced is called </a:t>
            </a:r>
            <a:r>
              <a:rPr lang="en-US" dirty="0" err="1" smtClean="0"/>
              <a:t>Fraxinus</a:t>
            </a:r>
            <a:endParaRPr lang="en-US" dirty="0" smtClean="0"/>
          </a:p>
          <a:p>
            <a:endParaRPr lang="en-US" baseline="0" dirty="0" smtClean="0"/>
          </a:p>
          <a:p>
            <a:r>
              <a:rPr lang="en-US" dirty="0" smtClean="0"/>
              <a:t>This</a:t>
            </a:r>
            <a:r>
              <a:rPr lang="en-US" baseline="0" dirty="0" smtClean="0"/>
              <a:t> is the </a:t>
            </a:r>
            <a:r>
              <a:rPr lang="en-US" baseline="0" dirty="0" smtClean="0"/>
              <a:t>game </a:t>
            </a:r>
            <a:r>
              <a:rPr lang="en-US" baseline="0" dirty="0" smtClean="0"/>
              <a:t>screen of </a:t>
            </a:r>
            <a:r>
              <a:rPr lang="en-US" baseline="0" dirty="0" err="1" smtClean="0"/>
              <a:t>Fraxinus</a:t>
            </a:r>
            <a:r>
              <a:rPr lang="en-US" baseline="0" dirty="0" smtClean="0"/>
              <a:t>, Along </a:t>
            </a:r>
            <a:r>
              <a:rPr lang="en-US" baseline="0" dirty="0" smtClean="0"/>
              <a:t>the top we have Target Pattern, from one of our references. </a:t>
            </a:r>
          </a:p>
          <a:p>
            <a:r>
              <a:rPr lang="en-US" baseline="0" dirty="0" smtClean="0"/>
              <a:t>The rest of the </a:t>
            </a:r>
            <a:r>
              <a:rPr lang="en-US" baseline="0" dirty="0" err="1" smtClean="0"/>
              <a:t>coloured</a:t>
            </a:r>
            <a:r>
              <a:rPr lang="en-US" baseline="0" dirty="0" smtClean="0"/>
              <a:t> rows are reads from DNA sequencing </a:t>
            </a:r>
            <a:r>
              <a:rPr lang="en-US" baseline="0" dirty="0" smtClean="0"/>
              <a:t>experiments. The </a:t>
            </a:r>
            <a:r>
              <a:rPr lang="en-US" baseline="0" dirty="0" smtClean="0"/>
              <a:t>player can </a:t>
            </a:r>
            <a:r>
              <a:rPr lang="en-US" baseline="0" dirty="0" smtClean="0"/>
              <a:t>manually alter the reads to make the best alignments</a:t>
            </a:r>
            <a:endParaRPr lang="en-US" baseline="0" dirty="0" smtClean="0"/>
          </a:p>
          <a:p>
            <a:endParaRPr lang="en-US" baseline="0" dirty="0" smtClean="0"/>
          </a:p>
          <a:p>
            <a:r>
              <a:rPr lang="en-US" baseline="0" dirty="0" smtClean="0"/>
              <a:t>Once player has maximum score they think they can get, they can claim the pattern for themselves and get points for </a:t>
            </a:r>
            <a:r>
              <a:rPr lang="en-US" baseline="0" dirty="0" smtClean="0"/>
              <a:t>that, and it all goes back into our databases for further use. The players did really well, outperforming the high throughput algorithms in variants like </a:t>
            </a:r>
            <a:r>
              <a:rPr lang="en-US" baseline="0" dirty="0" err="1" smtClean="0"/>
              <a:t>indels</a:t>
            </a:r>
            <a:r>
              <a:rPr lang="en-US" baseline="0" dirty="0" smtClean="0"/>
              <a:t>.</a:t>
            </a:r>
            <a:endParaRPr lang="en-US" baseline="0" dirty="0" smtClean="0"/>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15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approach had a strong</a:t>
            </a:r>
            <a:r>
              <a:rPr lang="en-US" baseline="0" dirty="0" smtClean="0"/>
              <a:t> </a:t>
            </a:r>
            <a:r>
              <a:rPr lang="en-US" dirty="0" smtClean="0"/>
              <a:t>impact, it was picked up</a:t>
            </a:r>
            <a:r>
              <a:rPr lang="en-US" baseline="0" dirty="0" smtClean="0"/>
              <a:t> by a wide range of news and media outlets across the world.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00391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smtClean="0"/>
              <a:t>we’ve successfully</a:t>
            </a:r>
            <a:r>
              <a:rPr lang="en-US" baseline="0" smtClean="0"/>
              <a:t> </a:t>
            </a:r>
            <a:r>
              <a:rPr lang="en-US" baseline="0" dirty="0" smtClean="0"/>
              <a:t>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21</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predictions of the SNPs in the tangles (mean of 85%) smoothly across the whole genome without the need for other attributes.</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a:t>
            </a:r>
            <a:r>
              <a:rPr lang="en-US" baseline="0" smtClean="0"/>
              <a:t>specialist groups.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So we’ve also been doing crowd-sourcing through citizen science projects. This is a shot of </a:t>
            </a:r>
            <a:r>
              <a:rPr lang="en-US" baseline="0" dirty="0" err="1" smtClean="0"/>
              <a:t>Fraxinus</a:t>
            </a:r>
            <a:r>
              <a:rPr lang="en-US" baseline="0" dirty="0" smtClean="0"/>
              <a:t>, a Facebook platform game that presents tricky multiple sequence alignment puzzles from our ash dieback data to a player and they can manually sort them out for us.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also producers</a:t>
            </a:r>
            <a:r>
              <a:rPr lang="en-US" baseline="0" dirty="0" smtClean="0"/>
              <a:t> of excellent high-quality open-source software, we regularly package our internal tools for the bioinformatics user and these have had a significant reception, receiving over 35000 downloads in total to date.</a:t>
            </a:r>
          </a:p>
          <a:p>
            <a:endParaRPr lang="en-US" baseline="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31</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8</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12811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03/02/15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03/02/15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03/02/15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03/02/15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hyperlink" Target="http://www.fera.defra.gov.uk/" TargetMode="External"/><Relationship Id="rId8" Type="http://schemas.openxmlformats.org/officeDocument/2006/relationships/image" Target="../media/image61.gif"/><Relationship Id="rId9"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Citizen Science</a:t>
            </a:r>
            <a:endParaRPr lang="en-US" sz="3600" dirty="0" smtClean="0">
              <a:latin typeface="Helvetica"/>
              <a:cs typeface="Helvetica"/>
            </a:endParaRPr>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537"/>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21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4009332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990022"/>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21471</TotalTime>
  <Words>2921</Words>
  <Application>Microsoft Macintosh PowerPoint</Application>
  <PresentationFormat>On-screen Show (4:3)</PresentationFormat>
  <Paragraphs>303</Paragraphs>
  <Slides>33</Slides>
  <Notes>32</Notes>
  <HiddenSlides>1</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310</cp:revision>
  <dcterms:created xsi:type="dcterms:W3CDTF">2011-04-12T19:11:26Z</dcterms:created>
  <dcterms:modified xsi:type="dcterms:W3CDTF">2015-02-03T11:48:11Z</dcterms:modified>
</cp:coreProperties>
</file>